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6" r:id="rId1"/>
  </p:sldMasterIdLst>
  <p:sldIdLst>
    <p:sldId id="256" r:id="rId2"/>
    <p:sldId id="257" r:id="rId3"/>
    <p:sldId id="261" r:id="rId4"/>
    <p:sldId id="258" r:id="rId5"/>
    <p:sldId id="262" r:id="rId6"/>
    <p:sldId id="259" r:id="rId7"/>
    <p:sldId id="260" r:id="rId8"/>
    <p:sldId id="266" r:id="rId9"/>
    <p:sldId id="264" r:id="rId10"/>
    <p:sldId id="263" r:id="rId11"/>
    <p:sldId id="265" r:id="rId12"/>
    <p:sldId id="267" r:id="rId13"/>
    <p:sldId id="268" r:id="rId14"/>
    <p:sldId id="269" r:id="rId15"/>
    <p:sldId id="292" r:id="rId16"/>
    <p:sldId id="290" r:id="rId17"/>
    <p:sldId id="29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218D47-CB74-224A-8D4F-9B3BE20D1BDC}" v="1" dt="2022-05-07T03:46:59.9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6208"/>
  </p:normalViewPr>
  <p:slideViewPr>
    <p:cSldViewPr snapToGrid="0" snapToObjects="1">
      <p:cViewPr varScale="1">
        <p:scale>
          <a:sx n="57" d="100"/>
          <a:sy n="57" d="100"/>
        </p:scale>
        <p:origin x="96" y="4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5/9/2022</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64893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5/9/2022</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081059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5/9/2022</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1735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5/9/2022</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574182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5/9/2022</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27343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5/9/2022</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668237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5/9/2022</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676811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5/9/2022</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9380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5/9/2022</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11322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5/9/2022</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769955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5/9/2022</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718980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5/9/2022</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720061363"/>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5" r:id="rId6"/>
    <p:sldLayoutId id="2147483780" r:id="rId7"/>
    <p:sldLayoutId id="2147483781" r:id="rId8"/>
    <p:sldLayoutId id="2147483782" r:id="rId9"/>
    <p:sldLayoutId id="2147483784" r:id="rId10"/>
    <p:sldLayoutId id="2147483783" r:id="rId11"/>
  </p:sldLayoutIdLst>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1">
            <a:extLst>
              <a:ext uri="{FF2B5EF4-FFF2-40B4-BE49-F238E27FC236}">
                <a16:creationId xmlns:a16="http://schemas.microsoft.com/office/drawing/2014/main" id="{526E0BFB-CDF1-4990-8C11-AC849311E0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lose-up of fern leaves">
            <a:extLst>
              <a:ext uri="{FF2B5EF4-FFF2-40B4-BE49-F238E27FC236}">
                <a16:creationId xmlns:a16="http://schemas.microsoft.com/office/drawing/2014/main" id="{9B3CF06D-CC4C-3B1E-8F1A-3F12F3E0FC0B}"/>
              </a:ext>
            </a:extLst>
          </p:cNvPr>
          <p:cNvPicPr>
            <a:picLocks noChangeAspect="1"/>
          </p:cNvPicPr>
          <p:nvPr/>
        </p:nvPicPr>
        <p:blipFill rotWithShape="1">
          <a:blip r:embed="rId2"/>
          <a:srcRect l="9380" r="6247" b="-1"/>
          <a:stretch/>
        </p:blipFill>
        <p:spPr>
          <a:xfrm>
            <a:off x="-2" y="10"/>
            <a:ext cx="8668512" cy="6857990"/>
          </a:xfrm>
          <a:prstGeom prst="rect">
            <a:avLst/>
          </a:prstGeom>
        </p:spPr>
      </p:pic>
      <p:sp>
        <p:nvSpPr>
          <p:cNvPr id="29" name="Rectangle 23">
            <a:extLst>
              <a:ext uri="{FF2B5EF4-FFF2-40B4-BE49-F238E27FC236}">
                <a16:creationId xmlns:a16="http://schemas.microsoft.com/office/drawing/2014/main" id="{6069A1F8-9BEB-4786-9694-FC48B2D75D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788244" y="0"/>
            <a:ext cx="9403756" cy="6858000"/>
          </a:xfrm>
          <a:prstGeom prst="rect">
            <a:avLst/>
          </a:prstGeom>
          <a:gradFill>
            <a:gsLst>
              <a:gs pos="58000">
                <a:schemeClr val="bg1"/>
              </a:gs>
              <a:gs pos="30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10A9F17-3704-124F-87EA-B9219D213AC0}"/>
              </a:ext>
            </a:extLst>
          </p:cNvPr>
          <p:cNvSpPr>
            <a:spLocks noGrp="1"/>
          </p:cNvSpPr>
          <p:nvPr>
            <p:ph type="ctrTitle"/>
          </p:nvPr>
        </p:nvSpPr>
        <p:spPr>
          <a:xfrm>
            <a:off x="7848600" y="1122363"/>
            <a:ext cx="4023360" cy="3204134"/>
          </a:xfrm>
        </p:spPr>
        <p:txBody>
          <a:bodyPr anchor="b">
            <a:normAutofit/>
          </a:bodyPr>
          <a:lstStyle/>
          <a:p>
            <a:r>
              <a:rPr lang="en-US" sz="4800"/>
              <a:t>Extinction</a:t>
            </a:r>
            <a:br>
              <a:rPr lang="en-US" sz="4800"/>
            </a:br>
            <a:r>
              <a:rPr lang="en-US" sz="4800"/>
              <a:t>yr 12 atar biology</a:t>
            </a:r>
          </a:p>
        </p:txBody>
      </p:sp>
      <p:sp>
        <p:nvSpPr>
          <p:cNvPr id="3" name="Subtitle 2">
            <a:extLst>
              <a:ext uri="{FF2B5EF4-FFF2-40B4-BE49-F238E27FC236}">
                <a16:creationId xmlns:a16="http://schemas.microsoft.com/office/drawing/2014/main" id="{4EFE6E99-D310-8D47-A11E-B3AB91031D58}"/>
              </a:ext>
            </a:extLst>
          </p:cNvPr>
          <p:cNvSpPr>
            <a:spLocks noGrp="1"/>
          </p:cNvSpPr>
          <p:nvPr>
            <p:ph type="subTitle" idx="1"/>
          </p:nvPr>
        </p:nvSpPr>
        <p:spPr>
          <a:xfrm>
            <a:off x="7848600" y="4872922"/>
            <a:ext cx="4023360" cy="1208141"/>
          </a:xfrm>
        </p:spPr>
        <p:txBody>
          <a:bodyPr>
            <a:normAutofit/>
          </a:bodyPr>
          <a:lstStyle/>
          <a:p>
            <a:r>
              <a:rPr lang="en-US" sz="2000"/>
              <a:t>Ms Rayner 2022</a:t>
            </a: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572242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D5ABC-CA4E-9B49-A151-463226600D0A}"/>
              </a:ext>
            </a:extLst>
          </p:cNvPr>
          <p:cNvSpPr>
            <a:spLocks noGrp="1"/>
          </p:cNvSpPr>
          <p:nvPr>
            <p:ph type="title"/>
          </p:nvPr>
        </p:nvSpPr>
        <p:spPr/>
        <p:txBody>
          <a:bodyPr/>
          <a:lstStyle/>
          <a:p>
            <a:r>
              <a:rPr lang="en-US" dirty="0"/>
              <a:t>Characteristics of a viable population</a:t>
            </a:r>
          </a:p>
        </p:txBody>
      </p:sp>
      <p:sp>
        <p:nvSpPr>
          <p:cNvPr id="3" name="Content Placeholder 2">
            <a:extLst>
              <a:ext uri="{FF2B5EF4-FFF2-40B4-BE49-F238E27FC236}">
                <a16:creationId xmlns:a16="http://schemas.microsoft.com/office/drawing/2014/main" id="{A6F6AEA1-56FB-E54A-95C4-1DE41FDE5046}"/>
              </a:ext>
            </a:extLst>
          </p:cNvPr>
          <p:cNvSpPr>
            <a:spLocks noGrp="1"/>
          </p:cNvSpPr>
          <p:nvPr>
            <p:ph idx="1"/>
          </p:nvPr>
        </p:nvSpPr>
        <p:spPr>
          <a:xfrm>
            <a:off x="683172" y="2478024"/>
            <a:ext cx="10600524" cy="3694176"/>
          </a:xfrm>
        </p:spPr>
        <p:txBody>
          <a:bodyPr/>
          <a:lstStyle/>
          <a:p>
            <a:r>
              <a:rPr lang="en-AU" dirty="0"/>
              <a:t>Range of genetic diversity/alleles (diverse gene pool)</a:t>
            </a:r>
          </a:p>
          <a:p>
            <a:r>
              <a:rPr lang="en-AU" dirty="0"/>
              <a:t>Large enough numbers of breeding individuals to cope with random genetic drift </a:t>
            </a:r>
          </a:p>
          <a:p>
            <a:r>
              <a:rPr lang="en-AU" dirty="0"/>
              <a:t>Appropriate number of males and females </a:t>
            </a:r>
          </a:p>
          <a:p>
            <a:endParaRPr lang="en-US" dirty="0"/>
          </a:p>
        </p:txBody>
      </p:sp>
    </p:spTree>
    <p:extLst>
      <p:ext uri="{BB962C8B-B14F-4D97-AF65-F5344CB8AC3E}">
        <p14:creationId xmlns:p14="http://schemas.microsoft.com/office/powerpoint/2010/main" val="4178891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39E1F-1C3D-0D45-ACAF-2E4F29BCD4A6}"/>
              </a:ext>
            </a:extLst>
          </p:cNvPr>
          <p:cNvSpPr>
            <a:spLocks noGrp="1"/>
          </p:cNvSpPr>
          <p:nvPr>
            <p:ph type="title"/>
          </p:nvPr>
        </p:nvSpPr>
        <p:spPr>
          <a:xfrm>
            <a:off x="745498" y="937523"/>
            <a:ext cx="10908267" cy="1179576"/>
          </a:xfrm>
        </p:spPr>
        <p:txBody>
          <a:bodyPr>
            <a:normAutofit fontScale="90000"/>
          </a:bodyPr>
          <a:lstStyle/>
          <a:p>
            <a:r>
              <a:rPr lang="en-AU" dirty="0"/>
              <a:t>Conservation planning for species at risk of extinction</a:t>
            </a:r>
            <a:br>
              <a:rPr lang="en-AU" dirty="0"/>
            </a:br>
            <a:endParaRPr lang="en-US" dirty="0"/>
          </a:p>
        </p:txBody>
      </p:sp>
      <p:sp>
        <p:nvSpPr>
          <p:cNvPr id="3" name="Content Placeholder 2">
            <a:extLst>
              <a:ext uri="{FF2B5EF4-FFF2-40B4-BE49-F238E27FC236}">
                <a16:creationId xmlns:a16="http://schemas.microsoft.com/office/drawing/2014/main" id="{8AF3BE3D-5BC1-A949-A6B8-F631D4543FE6}"/>
              </a:ext>
            </a:extLst>
          </p:cNvPr>
          <p:cNvSpPr>
            <a:spLocks noGrp="1"/>
          </p:cNvSpPr>
          <p:nvPr>
            <p:ph idx="1"/>
          </p:nvPr>
        </p:nvSpPr>
        <p:spPr>
          <a:xfrm>
            <a:off x="905361" y="2330879"/>
            <a:ext cx="10168128" cy="3694176"/>
          </a:xfrm>
        </p:spPr>
        <p:txBody>
          <a:bodyPr>
            <a:normAutofit/>
          </a:bodyPr>
          <a:lstStyle/>
          <a:p>
            <a:pPr marL="0" indent="0">
              <a:buNone/>
            </a:pPr>
            <a:r>
              <a:rPr lang="en-AU" sz="2000" dirty="0"/>
              <a:t>Role of </a:t>
            </a:r>
            <a:r>
              <a:rPr lang="en-AU" sz="2000" b="1" dirty="0">
                <a:solidFill>
                  <a:schemeClr val="accent3"/>
                </a:solidFill>
              </a:rPr>
              <a:t>biogeography, reproductive behaviour and population dynamics </a:t>
            </a:r>
            <a:r>
              <a:rPr lang="en-AU" sz="2000" dirty="0"/>
              <a:t>in maintaining a viable population</a:t>
            </a:r>
            <a:endParaRPr lang="en-US" sz="2000" dirty="0"/>
          </a:p>
        </p:txBody>
      </p:sp>
    </p:spTree>
    <p:extLst>
      <p:ext uri="{BB962C8B-B14F-4D97-AF65-F5344CB8AC3E}">
        <p14:creationId xmlns:p14="http://schemas.microsoft.com/office/powerpoint/2010/main" val="3628505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812C6-9B96-7449-BF06-40259B42A600}"/>
              </a:ext>
            </a:extLst>
          </p:cNvPr>
          <p:cNvSpPr>
            <a:spLocks noGrp="1"/>
          </p:cNvSpPr>
          <p:nvPr>
            <p:ph type="title"/>
          </p:nvPr>
        </p:nvSpPr>
        <p:spPr/>
        <p:txBody>
          <a:bodyPr/>
          <a:lstStyle/>
          <a:p>
            <a:r>
              <a:rPr lang="en-US" dirty="0"/>
              <a:t>Biogeography </a:t>
            </a:r>
          </a:p>
        </p:txBody>
      </p:sp>
      <p:sp>
        <p:nvSpPr>
          <p:cNvPr id="3" name="Content Placeholder 2">
            <a:extLst>
              <a:ext uri="{FF2B5EF4-FFF2-40B4-BE49-F238E27FC236}">
                <a16:creationId xmlns:a16="http://schemas.microsoft.com/office/drawing/2014/main" id="{B895FA88-91FC-9540-8A0A-163B383E96D1}"/>
              </a:ext>
            </a:extLst>
          </p:cNvPr>
          <p:cNvSpPr>
            <a:spLocks noGrp="1"/>
          </p:cNvSpPr>
          <p:nvPr>
            <p:ph idx="1"/>
          </p:nvPr>
        </p:nvSpPr>
        <p:spPr/>
        <p:txBody>
          <a:bodyPr/>
          <a:lstStyle/>
          <a:p>
            <a:r>
              <a:rPr lang="en-AU" dirty="0"/>
              <a:t>Definition - presence, absence and distribution of organisms in an area </a:t>
            </a:r>
          </a:p>
          <a:p>
            <a:r>
              <a:rPr lang="en-AU" dirty="0"/>
              <a:t>solitary or herd/group affects the size of the territory required, or reproductive success </a:t>
            </a:r>
          </a:p>
          <a:p>
            <a:r>
              <a:rPr lang="en-AU" dirty="0"/>
              <a:t>size of the territory–minimum habitat required for general group size </a:t>
            </a:r>
          </a:p>
          <a:p>
            <a:endParaRPr lang="en-US" dirty="0"/>
          </a:p>
        </p:txBody>
      </p:sp>
    </p:spTree>
    <p:extLst>
      <p:ext uri="{BB962C8B-B14F-4D97-AF65-F5344CB8AC3E}">
        <p14:creationId xmlns:p14="http://schemas.microsoft.com/office/powerpoint/2010/main" val="605972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B194F-2A84-C140-8B00-E87C56CAF689}"/>
              </a:ext>
            </a:extLst>
          </p:cNvPr>
          <p:cNvSpPr>
            <a:spLocks noGrp="1"/>
          </p:cNvSpPr>
          <p:nvPr>
            <p:ph type="title"/>
          </p:nvPr>
        </p:nvSpPr>
        <p:spPr/>
        <p:txBody>
          <a:bodyPr/>
          <a:lstStyle/>
          <a:p>
            <a:r>
              <a:rPr lang="en-US" dirty="0"/>
              <a:t>Reproductive </a:t>
            </a:r>
            <a:r>
              <a:rPr lang="en-US" dirty="0" err="1"/>
              <a:t>behaviour</a:t>
            </a:r>
            <a:endParaRPr lang="en-US" dirty="0"/>
          </a:p>
        </p:txBody>
      </p:sp>
      <p:sp>
        <p:nvSpPr>
          <p:cNvPr id="3" name="Content Placeholder 2">
            <a:extLst>
              <a:ext uri="{FF2B5EF4-FFF2-40B4-BE49-F238E27FC236}">
                <a16:creationId xmlns:a16="http://schemas.microsoft.com/office/drawing/2014/main" id="{157ECBAF-CA04-6344-A81B-240E6B117349}"/>
              </a:ext>
            </a:extLst>
          </p:cNvPr>
          <p:cNvSpPr>
            <a:spLocks noGrp="1"/>
          </p:cNvSpPr>
          <p:nvPr>
            <p:ph idx="1"/>
          </p:nvPr>
        </p:nvSpPr>
        <p:spPr>
          <a:xfrm>
            <a:off x="1011936" y="2186152"/>
            <a:ext cx="10168128" cy="4487917"/>
          </a:xfrm>
        </p:spPr>
        <p:txBody>
          <a:bodyPr>
            <a:normAutofit fontScale="92500" lnSpcReduction="10000"/>
          </a:bodyPr>
          <a:lstStyle/>
          <a:p>
            <a:r>
              <a:rPr lang="en-AU" dirty="0"/>
              <a:t>includes all the events and actions that are directly involved in the process by which an organism generates at least one replacement of itself </a:t>
            </a:r>
          </a:p>
          <a:p>
            <a:r>
              <a:rPr lang="en-AU" dirty="0"/>
              <a:t>small population size –inbreeding reduces genetic variation </a:t>
            </a:r>
          </a:p>
          <a:p>
            <a:r>
              <a:rPr lang="en-AU" dirty="0"/>
              <a:t>breeding season optimises survival of offspring </a:t>
            </a:r>
          </a:p>
          <a:p>
            <a:r>
              <a:rPr lang="en-AU" dirty="0"/>
              <a:t>mate selection/polygamy versus monogamy affects genetic diversity </a:t>
            </a:r>
          </a:p>
          <a:p>
            <a:r>
              <a:rPr lang="en-AU" dirty="0"/>
              <a:t>visual, auditory and/or olfactory clues increases efficiency of two individuals finding each other </a:t>
            </a:r>
          </a:p>
          <a:p>
            <a:r>
              <a:rPr lang="en-AU" dirty="0"/>
              <a:t>courtship reduces hostility between partners/selection of partners with advantageous characteristics </a:t>
            </a:r>
          </a:p>
          <a:p>
            <a:r>
              <a:rPr lang="en-AU" dirty="0"/>
              <a:t>degree of parental care affects survival of offspring to maturity </a:t>
            </a:r>
          </a:p>
          <a:p>
            <a:endParaRPr lang="en-US" dirty="0"/>
          </a:p>
        </p:txBody>
      </p:sp>
    </p:spTree>
    <p:extLst>
      <p:ext uri="{BB962C8B-B14F-4D97-AF65-F5344CB8AC3E}">
        <p14:creationId xmlns:p14="http://schemas.microsoft.com/office/powerpoint/2010/main" val="1786974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B505A-15D1-904C-975F-8F1722EB0488}"/>
              </a:ext>
            </a:extLst>
          </p:cNvPr>
          <p:cNvSpPr>
            <a:spLocks noGrp="1"/>
          </p:cNvSpPr>
          <p:nvPr>
            <p:ph type="title"/>
          </p:nvPr>
        </p:nvSpPr>
        <p:spPr/>
        <p:txBody>
          <a:bodyPr/>
          <a:lstStyle/>
          <a:p>
            <a:r>
              <a:rPr lang="en-US" dirty="0"/>
              <a:t>Population dynamics</a:t>
            </a:r>
          </a:p>
        </p:txBody>
      </p:sp>
      <p:sp>
        <p:nvSpPr>
          <p:cNvPr id="3" name="Content Placeholder 2">
            <a:extLst>
              <a:ext uri="{FF2B5EF4-FFF2-40B4-BE49-F238E27FC236}">
                <a16:creationId xmlns:a16="http://schemas.microsoft.com/office/drawing/2014/main" id="{1BD886C4-CF1C-914F-8267-E04FA1EE0232}"/>
              </a:ext>
            </a:extLst>
          </p:cNvPr>
          <p:cNvSpPr>
            <a:spLocks noGrp="1"/>
          </p:cNvSpPr>
          <p:nvPr>
            <p:ph idx="1"/>
          </p:nvPr>
        </p:nvSpPr>
        <p:spPr>
          <a:xfrm>
            <a:off x="642603" y="2173223"/>
            <a:ext cx="10168128" cy="4332679"/>
          </a:xfrm>
        </p:spPr>
        <p:txBody>
          <a:bodyPr>
            <a:normAutofit/>
          </a:bodyPr>
          <a:lstStyle/>
          <a:p>
            <a:r>
              <a:rPr lang="en-AU" dirty="0"/>
              <a:t>Definition–study of changes in population size, density and dispersal </a:t>
            </a:r>
          </a:p>
          <a:p>
            <a:r>
              <a:rPr lang="en-AU" dirty="0"/>
              <a:t>availability of prey/abundance of food </a:t>
            </a:r>
          </a:p>
          <a:p>
            <a:r>
              <a:rPr lang="en-AU" dirty="0"/>
              <a:t>abundance of predators/predator control </a:t>
            </a:r>
          </a:p>
          <a:p>
            <a:r>
              <a:rPr lang="en-AU" dirty="0"/>
              <a:t>exposure to disease </a:t>
            </a:r>
          </a:p>
          <a:p>
            <a:r>
              <a:rPr lang="en-AU" dirty="0"/>
              <a:t>competition with other species/occupying the same niche </a:t>
            </a:r>
          </a:p>
          <a:p>
            <a:r>
              <a:rPr lang="en-AU" dirty="0"/>
              <a:t>variation in the physical parameters of the environment –dispersal </a:t>
            </a:r>
          </a:p>
          <a:p>
            <a:r>
              <a:rPr lang="en-AU" dirty="0"/>
              <a:t>consideration of territories/home ranges for population size </a:t>
            </a:r>
          </a:p>
          <a:p>
            <a:r>
              <a:rPr lang="en-AU" dirty="0"/>
              <a:t>expected population growth–carrying capacity of the area </a:t>
            </a:r>
          </a:p>
          <a:p>
            <a:endParaRPr lang="en-US" dirty="0"/>
          </a:p>
        </p:txBody>
      </p:sp>
    </p:spTree>
    <p:extLst>
      <p:ext uri="{BB962C8B-B14F-4D97-AF65-F5344CB8AC3E}">
        <p14:creationId xmlns:p14="http://schemas.microsoft.com/office/powerpoint/2010/main" val="2151112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Genetic strategies to maintain genetic diversity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95659696"/>
              </p:ext>
            </p:extLst>
          </p:nvPr>
        </p:nvGraphicFramePr>
        <p:xfrm>
          <a:off x="594674" y="1728216"/>
          <a:ext cx="10689022" cy="4899849"/>
        </p:xfrm>
        <a:graphic>
          <a:graphicData uri="http://schemas.openxmlformats.org/drawingml/2006/table">
            <a:tbl>
              <a:tblPr firstRow="1" bandRow="1">
                <a:tableStyleId>{5C22544A-7EE6-4342-B048-85BDC9FD1C3A}</a:tableStyleId>
              </a:tblPr>
              <a:tblGrid>
                <a:gridCol w="5344511">
                  <a:extLst>
                    <a:ext uri="{9D8B030D-6E8A-4147-A177-3AD203B41FA5}">
                      <a16:colId xmlns:a16="http://schemas.microsoft.com/office/drawing/2014/main" val="20000"/>
                    </a:ext>
                  </a:extLst>
                </a:gridCol>
                <a:gridCol w="5344511">
                  <a:extLst>
                    <a:ext uri="{9D8B030D-6E8A-4147-A177-3AD203B41FA5}">
                      <a16:colId xmlns:a16="http://schemas.microsoft.com/office/drawing/2014/main" val="20001"/>
                    </a:ext>
                  </a:extLst>
                </a:gridCol>
              </a:tblGrid>
              <a:tr h="341228">
                <a:tc>
                  <a:txBody>
                    <a:bodyPr/>
                    <a:lstStyle/>
                    <a:p>
                      <a:r>
                        <a:rPr lang="en-AU" dirty="0"/>
                        <a:t>Example &amp; </a:t>
                      </a:r>
                    </a:p>
                  </a:txBody>
                  <a:tcPr/>
                </a:tc>
                <a:tc>
                  <a:txBody>
                    <a:bodyPr/>
                    <a:lstStyle/>
                    <a:p>
                      <a:r>
                        <a:rPr lang="en-AU" dirty="0"/>
                        <a:t>Benefits</a:t>
                      </a:r>
                    </a:p>
                  </a:txBody>
                  <a:tcPr/>
                </a:tc>
                <a:extLst>
                  <a:ext uri="{0D108BD9-81ED-4DB2-BD59-A6C34878D82A}">
                    <a16:rowId xmlns:a16="http://schemas.microsoft.com/office/drawing/2014/main" val="10000"/>
                  </a:ext>
                </a:extLst>
              </a:tr>
              <a:tr h="853069">
                <a:tc>
                  <a:txBody>
                    <a:bodyPr/>
                    <a:lstStyle/>
                    <a:p>
                      <a:r>
                        <a:rPr lang="en-AU" dirty="0"/>
                        <a:t>Captive breeding programs</a:t>
                      </a:r>
                    </a:p>
                    <a:p>
                      <a:r>
                        <a:rPr lang="en-AU" dirty="0"/>
                        <a:t>(zoos, wildlife parks)</a:t>
                      </a:r>
                    </a:p>
                  </a:txBody>
                  <a:tcPr/>
                </a:tc>
                <a:tc>
                  <a:txBody>
                    <a:bodyPr/>
                    <a:lstStyle/>
                    <a:p>
                      <a:r>
                        <a:rPr lang="en-AU" dirty="0"/>
                        <a:t>Increase the population numbers and reintroduce</a:t>
                      </a:r>
                      <a:r>
                        <a:rPr lang="en-AU" baseline="0" dirty="0"/>
                        <a:t> into the wild. Prevents extinction.</a:t>
                      </a:r>
                      <a:endParaRPr lang="en-AU" dirty="0"/>
                    </a:p>
                  </a:txBody>
                  <a:tcPr/>
                </a:tc>
                <a:extLst>
                  <a:ext uri="{0D108BD9-81ED-4DB2-BD59-A6C34878D82A}">
                    <a16:rowId xmlns:a16="http://schemas.microsoft.com/office/drawing/2014/main" val="10001"/>
                  </a:ext>
                </a:extLst>
              </a:tr>
              <a:tr h="853069">
                <a:tc>
                  <a:txBody>
                    <a:bodyPr/>
                    <a:lstStyle/>
                    <a:p>
                      <a:r>
                        <a:rPr lang="en-AU" dirty="0"/>
                        <a:t>Seed banks</a:t>
                      </a:r>
                    </a:p>
                    <a:p>
                      <a:r>
                        <a:rPr lang="en-AU" dirty="0"/>
                        <a:t>(Botanical Gardens, Millennium Seed Project)</a:t>
                      </a:r>
                    </a:p>
                  </a:txBody>
                  <a:tcPr/>
                </a:tc>
                <a:tc>
                  <a:txBody>
                    <a:bodyPr/>
                    <a:lstStyle/>
                    <a:p>
                      <a:r>
                        <a:rPr lang="en-AU" dirty="0"/>
                        <a:t>Preserve rare or threatened plant species. </a:t>
                      </a:r>
                    </a:p>
                    <a:p>
                      <a:r>
                        <a:rPr lang="en-AU" dirty="0"/>
                        <a:t>Grow plants to rehabilitate areas.</a:t>
                      </a:r>
                    </a:p>
                  </a:txBody>
                  <a:tcPr/>
                </a:tc>
                <a:extLst>
                  <a:ext uri="{0D108BD9-81ED-4DB2-BD59-A6C34878D82A}">
                    <a16:rowId xmlns:a16="http://schemas.microsoft.com/office/drawing/2014/main" val="10002"/>
                  </a:ext>
                </a:extLst>
              </a:tr>
              <a:tr h="1108990">
                <a:tc>
                  <a:txBody>
                    <a:bodyPr/>
                    <a:lstStyle/>
                    <a:p>
                      <a:r>
                        <a:rPr lang="en-AU" dirty="0"/>
                        <a:t>DNA profiling (read pg. 228 – 229 Biology WA ATAR UNITS 3 &amp; 4)</a:t>
                      </a:r>
                    </a:p>
                  </a:txBody>
                  <a:tcPr/>
                </a:tc>
                <a:tc>
                  <a:txBody>
                    <a:bodyPr/>
                    <a:lstStyle/>
                    <a:p>
                      <a:r>
                        <a:rPr lang="en-AU" dirty="0"/>
                        <a:t>Provide a data base to identify individuals taken from the wild. Used in breeding programs to increase biodiversity/ensure breeding pairs are not related. Monitor the gene pool of a population &amp; identify populations at risk</a:t>
                      </a:r>
                    </a:p>
                  </a:txBody>
                  <a:tcPr/>
                </a:tc>
                <a:extLst>
                  <a:ext uri="{0D108BD9-81ED-4DB2-BD59-A6C34878D82A}">
                    <a16:rowId xmlns:a16="http://schemas.microsoft.com/office/drawing/2014/main" val="10003"/>
                  </a:ext>
                </a:extLst>
              </a:tr>
              <a:tr h="1364911">
                <a:tc>
                  <a:txBody>
                    <a:bodyPr/>
                    <a:lstStyle/>
                    <a:p>
                      <a:r>
                        <a:rPr lang="en-AU" dirty="0"/>
                        <a:t>Genetic</a:t>
                      </a:r>
                      <a:r>
                        <a:rPr lang="en-AU" baseline="0" dirty="0"/>
                        <a:t> r</a:t>
                      </a:r>
                      <a:r>
                        <a:rPr lang="en-AU" dirty="0"/>
                        <a:t>esearch programs – Recombinant DNA</a:t>
                      </a:r>
                    </a:p>
                  </a:txBody>
                  <a:tcPr/>
                </a:tc>
                <a:tc>
                  <a:txBody>
                    <a:bodyPr/>
                    <a:lstStyle/>
                    <a:p>
                      <a:r>
                        <a:rPr lang="en-AU" dirty="0"/>
                        <a:t>Development of new strains such as drought resistance. </a:t>
                      </a:r>
                    </a:p>
                    <a:p>
                      <a:r>
                        <a:rPr lang="en-AU" dirty="0"/>
                        <a:t>Genetically modified plants to help survive in a changing environment.</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1832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Environmental Strategies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6775055"/>
              </p:ext>
            </p:extLst>
          </p:nvPr>
        </p:nvGraphicFramePr>
        <p:xfrm>
          <a:off x="588580" y="2355577"/>
          <a:ext cx="10804634" cy="3536696"/>
        </p:xfrm>
        <a:graphic>
          <a:graphicData uri="http://schemas.openxmlformats.org/drawingml/2006/table">
            <a:tbl>
              <a:tblPr firstRow="1" bandRow="1">
                <a:tableStyleId>{5C22544A-7EE6-4342-B048-85BDC9FD1C3A}</a:tableStyleId>
              </a:tblPr>
              <a:tblGrid>
                <a:gridCol w="3373820">
                  <a:extLst>
                    <a:ext uri="{9D8B030D-6E8A-4147-A177-3AD203B41FA5}">
                      <a16:colId xmlns:a16="http://schemas.microsoft.com/office/drawing/2014/main" val="20000"/>
                    </a:ext>
                  </a:extLst>
                </a:gridCol>
                <a:gridCol w="7430814">
                  <a:extLst>
                    <a:ext uri="{9D8B030D-6E8A-4147-A177-3AD203B41FA5}">
                      <a16:colId xmlns:a16="http://schemas.microsoft.com/office/drawing/2014/main" val="20001"/>
                    </a:ext>
                  </a:extLst>
                </a:gridCol>
              </a:tblGrid>
              <a:tr h="370840">
                <a:tc>
                  <a:txBody>
                    <a:bodyPr/>
                    <a:lstStyle/>
                    <a:p>
                      <a:r>
                        <a:rPr lang="en-AU" dirty="0"/>
                        <a:t>Example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a:t>Benefit</a:t>
                      </a:r>
                    </a:p>
                  </a:txBody>
                  <a:tcPr/>
                </a:tc>
                <a:extLst>
                  <a:ext uri="{0D108BD9-81ED-4DB2-BD59-A6C34878D82A}">
                    <a16:rowId xmlns:a16="http://schemas.microsoft.com/office/drawing/2014/main" val="10000"/>
                  </a:ext>
                </a:extLst>
              </a:tr>
              <a:tr h="370840">
                <a:tc>
                  <a:txBody>
                    <a:bodyPr/>
                    <a:lstStyle/>
                    <a:p>
                      <a:r>
                        <a:rPr lang="en-AU" dirty="0"/>
                        <a:t>Reduce introduced species</a:t>
                      </a:r>
                    </a:p>
                  </a:txBody>
                  <a:tcPr/>
                </a:tc>
                <a:tc>
                  <a:txBody>
                    <a:bodyPr/>
                    <a:lstStyle/>
                    <a:p>
                      <a:endParaRPr lang="en-AU" dirty="0"/>
                    </a:p>
                  </a:txBody>
                  <a:tcPr/>
                </a:tc>
                <a:extLst>
                  <a:ext uri="{0D108BD9-81ED-4DB2-BD59-A6C34878D82A}">
                    <a16:rowId xmlns:a16="http://schemas.microsoft.com/office/drawing/2014/main" val="10001"/>
                  </a:ext>
                </a:extLst>
              </a:tr>
              <a:tr h="370840">
                <a:tc>
                  <a:txBody>
                    <a:bodyPr/>
                    <a:lstStyle/>
                    <a:p>
                      <a:r>
                        <a:rPr lang="en-AU" dirty="0"/>
                        <a:t>Use of biological controls</a:t>
                      </a:r>
                    </a:p>
                  </a:txBody>
                  <a:tcPr/>
                </a:tc>
                <a:tc>
                  <a:txBody>
                    <a:bodyPr/>
                    <a:lstStyle/>
                    <a:p>
                      <a:endParaRPr lang="en-AU" dirty="0"/>
                    </a:p>
                  </a:txBody>
                  <a:tcPr/>
                </a:tc>
                <a:extLst>
                  <a:ext uri="{0D108BD9-81ED-4DB2-BD59-A6C34878D82A}">
                    <a16:rowId xmlns:a16="http://schemas.microsoft.com/office/drawing/2014/main" val="10002"/>
                  </a:ext>
                </a:extLst>
              </a:tr>
              <a:tr h="370840">
                <a:tc>
                  <a:txBody>
                    <a:bodyPr/>
                    <a:lstStyle/>
                    <a:p>
                      <a:r>
                        <a:rPr lang="en-AU" dirty="0"/>
                        <a:t>Remove</a:t>
                      </a:r>
                      <a:r>
                        <a:rPr lang="en-AU" baseline="0" dirty="0"/>
                        <a:t> weed species</a:t>
                      </a:r>
                      <a:endParaRPr lang="en-AU" dirty="0"/>
                    </a:p>
                  </a:txBody>
                  <a:tcPr/>
                </a:tc>
                <a:tc>
                  <a:txBody>
                    <a:bodyPr/>
                    <a:lstStyle/>
                    <a:p>
                      <a:endParaRPr lang="en-AU" dirty="0"/>
                    </a:p>
                  </a:txBody>
                  <a:tcPr/>
                </a:tc>
                <a:extLst>
                  <a:ext uri="{0D108BD9-81ED-4DB2-BD59-A6C34878D82A}">
                    <a16:rowId xmlns:a16="http://schemas.microsoft.com/office/drawing/2014/main" val="10003"/>
                  </a:ext>
                </a:extLst>
              </a:tr>
              <a:tr h="370840">
                <a:tc>
                  <a:txBody>
                    <a:bodyPr/>
                    <a:lstStyle/>
                    <a:p>
                      <a:r>
                        <a:rPr lang="en-AU" dirty="0"/>
                        <a:t>Implement</a:t>
                      </a:r>
                      <a:r>
                        <a:rPr lang="en-AU" baseline="0" dirty="0"/>
                        <a:t> reafforestation</a:t>
                      </a:r>
                      <a:endParaRPr lang="en-AU" dirty="0"/>
                    </a:p>
                  </a:txBody>
                  <a:tcPr/>
                </a:tc>
                <a:tc>
                  <a:txBody>
                    <a:bodyPr/>
                    <a:lstStyle/>
                    <a:p>
                      <a:endParaRPr lang="en-AU" dirty="0"/>
                    </a:p>
                  </a:txBody>
                  <a:tcPr/>
                </a:tc>
                <a:extLst>
                  <a:ext uri="{0D108BD9-81ED-4DB2-BD59-A6C34878D82A}">
                    <a16:rowId xmlns:a16="http://schemas.microsoft.com/office/drawing/2014/main" val="10004"/>
                  </a:ext>
                </a:extLst>
              </a:tr>
              <a:tr h="370840">
                <a:tc>
                  <a:txBody>
                    <a:bodyPr/>
                    <a:lstStyle/>
                    <a:p>
                      <a:r>
                        <a:rPr lang="en-AU" dirty="0"/>
                        <a:t>Wildlife corridors</a:t>
                      </a:r>
                    </a:p>
                  </a:txBody>
                  <a:tcPr/>
                </a:tc>
                <a:tc>
                  <a:txBody>
                    <a:bodyPr/>
                    <a:lstStyle/>
                    <a:p>
                      <a:pPr eaLnBrk="1" hangingPunct="1">
                        <a:lnSpc>
                          <a:spcPct val="120000"/>
                        </a:lnSpc>
                        <a:spcBef>
                          <a:spcPct val="0"/>
                        </a:spcBef>
                      </a:pPr>
                      <a:r>
                        <a:rPr lang="en-US" altLang="en-US" dirty="0"/>
                        <a:t>can link otherwise isolated conservation areas and allow animals to move to new areas when resources become scarce. Also allows gene flow between populations</a:t>
                      </a:r>
                    </a:p>
                    <a:p>
                      <a:pPr eaLnBrk="1" hangingPunct="1">
                        <a:lnSpc>
                          <a:spcPct val="120000"/>
                        </a:lnSpc>
                        <a:spcBef>
                          <a:spcPct val="0"/>
                        </a:spcBef>
                      </a:pPr>
                      <a:endParaRPr lang="en-US" altLang="en-US" i="1" dirty="0">
                        <a:solidFill>
                          <a:srgbClr val="2FACFD"/>
                        </a:solidFill>
                      </a:endParaRPr>
                    </a:p>
                    <a:p>
                      <a:endParaRPr lang="en-AU"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289657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Management Strategies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77600767"/>
              </p:ext>
            </p:extLst>
          </p:nvPr>
        </p:nvGraphicFramePr>
        <p:xfrm>
          <a:off x="530772" y="2050558"/>
          <a:ext cx="11130456" cy="4592320"/>
        </p:xfrm>
        <a:graphic>
          <a:graphicData uri="http://schemas.openxmlformats.org/drawingml/2006/table">
            <a:tbl>
              <a:tblPr firstRow="1" bandRow="1">
                <a:tableStyleId>{5C22544A-7EE6-4342-B048-85BDC9FD1C3A}</a:tableStyleId>
              </a:tblPr>
              <a:tblGrid>
                <a:gridCol w="5002925">
                  <a:extLst>
                    <a:ext uri="{9D8B030D-6E8A-4147-A177-3AD203B41FA5}">
                      <a16:colId xmlns:a16="http://schemas.microsoft.com/office/drawing/2014/main" val="20000"/>
                    </a:ext>
                  </a:extLst>
                </a:gridCol>
                <a:gridCol w="6127531">
                  <a:extLst>
                    <a:ext uri="{9D8B030D-6E8A-4147-A177-3AD203B41FA5}">
                      <a16:colId xmlns:a16="http://schemas.microsoft.com/office/drawing/2014/main" val="20001"/>
                    </a:ext>
                  </a:extLst>
                </a:gridCol>
              </a:tblGrid>
              <a:tr h="370840">
                <a:tc>
                  <a:txBody>
                    <a:bodyPr/>
                    <a:lstStyle/>
                    <a:p>
                      <a:r>
                        <a:rPr lang="en-AU" dirty="0"/>
                        <a:t>Example </a:t>
                      </a:r>
                    </a:p>
                  </a:txBody>
                  <a:tcPr/>
                </a:tc>
                <a:tc>
                  <a:txBody>
                    <a:bodyPr/>
                    <a:lstStyle/>
                    <a:p>
                      <a:r>
                        <a:rPr lang="en-AU" dirty="0"/>
                        <a:t>Benefit</a:t>
                      </a:r>
                    </a:p>
                  </a:txBody>
                  <a:tcPr/>
                </a:tc>
                <a:extLst>
                  <a:ext uri="{0D108BD9-81ED-4DB2-BD59-A6C34878D82A}">
                    <a16:rowId xmlns:a16="http://schemas.microsoft.com/office/drawing/2014/main" val="10000"/>
                  </a:ext>
                </a:extLst>
              </a:tr>
              <a:tr h="370840">
                <a:tc>
                  <a:txBody>
                    <a:bodyPr/>
                    <a:lstStyle/>
                    <a:p>
                      <a:r>
                        <a:rPr lang="en-AU" dirty="0"/>
                        <a:t>Conserve large areas</a:t>
                      </a:r>
                      <a:r>
                        <a:rPr lang="en-AU" baseline="0" dirty="0"/>
                        <a:t> of diverse natural ecosystems</a:t>
                      </a:r>
                      <a:endParaRPr lang="en-AU" dirty="0"/>
                    </a:p>
                    <a:p>
                      <a:r>
                        <a:rPr lang="en-AU" dirty="0"/>
                        <a:t>Reserves and Parks </a:t>
                      </a:r>
                    </a:p>
                    <a:p>
                      <a:r>
                        <a:rPr lang="en-AU" dirty="0"/>
                        <a:t>(Terrestrial and Marine)</a:t>
                      </a:r>
                    </a:p>
                  </a:txBody>
                  <a:tcPr/>
                </a:tc>
                <a:tc>
                  <a:txBody>
                    <a:bodyPr/>
                    <a:lstStyle/>
                    <a:p>
                      <a:endParaRPr lang="en-AU"/>
                    </a:p>
                  </a:txBody>
                  <a:tcPr/>
                </a:tc>
                <a:extLst>
                  <a:ext uri="{0D108BD9-81ED-4DB2-BD59-A6C34878D82A}">
                    <a16:rowId xmlns:a16="http://schemas.microsoft.com/office/drawing/2014/main" val="10001"/>
                  </a:ext>
                </a:extLst>
              </a:tr>
              <a:tr h="370840">
                <a:tc>
                  <a:txBody>
                    <a:bodyPr/>
                    <a:lstStyle/>
                    <a:p>
                      <a:r>
                        <a:rPr lang="en-AU" dirty="0"/>
                        <a:t>Reduce human consumption</a:t>
                      </a:r>
                    </a:p>
                    <a:p>
                      <a:r>
                        <a:rPr lang="en-AU" dirty="0"/>
                        <a:t>Bag Limits/Catch size/Hunting Seasons</a:t>
                      </a:r>
                    </a:p>
                  </a:txBody>
                  <a:tcPr/>
                </a:tc>
                <a:tc>
                  <a:txBody>
                    <a:bodyPr/>
                    <a:lstStyle/>
                    <a:p>
                      <a:endParaRPr lang="en-AU" dirty="0"/>
                    </a:p>
                  </a:txBody>
                  <a:tcPr/>
                </a:tc>
                <a:extLst>
                  <a:ext uri="{0D108BD9-81ED-4DB2-BD59-A6C34878D82A}">
                    <a16:rowId xmlns:a16="http://schemas.microsoft.com/office/drawing/2014/main" val="10002"/>
                  </a:ext>
                </a:extLst>
              </a:tr>
              <a:tr h="370840">
                <a:tc>
                  <a:txBody>
                    <a:bodyPr/>
                    <a:lstStyle/>
                    <a:p>
                      <a:r>
                        <a:rPr lang="en-AU" dirty="0"/>
                        <a:t>Community education programs </a:t>
                      </a:r>
                    </a:p>
                  </a:txBody>
                  <a:tcPr/>
                </a:tc>
                <a:tc>
                  <a:txBody>
                    <a:bodyPr/>
                    <a:lstStyle/>
                    <a:p>
                      <a:endParaRPr lang="en-AU"/>
                    </a:p>
                  </a:txBody>
                  <a:tcPr/>
                </a:tc>
                <a:extLst>
                  <a:ext uri="{0D108BD9-81ED-4DB2-BD59-A6C34878D82A}">
                    <a16:rowId xmlns:a16="http://schemas.microsoft.com/office/drawing/2014/main" val="10003"/>
                  </a:ext>
                </a:extLst>
              </a:tr>
              <a:tr h="370840">
                <a:tc>
                  <a:txBody>
                    <a:bodyPr/>
                    <a:lstStyle/>
                    <a:p>
                      <a:r>
                        <a:rPr lang="en-AU" dirty="0"/>
                        <a:t>Restricted Commercial and</a:t>
                      </a:r>
                      <a:r>
                        <a:rPr lang="en-AU" baseline="0" dirty="0"/>
                        <a:t> Recreational access</a:t>
                      </a:r>
                      <a:endParaRPr lang="en-AU" dirty="0"/>
                    </a:p>
                  </a:txBody>
                  <a:tcPr/>
                </a:tc>
                <a:tc>
                  <a:txBody>
                    <a:bodyPr/>
                    <a:lstStyle/>
                    <a:p>
                      <a:endParaRPr lang="en-AU"/>
                    </a:p>
                  </a:txBody>
                  <a:tcPr/>
                </a:tc>
                <a:extLst>
                  <a:ext uri="{0D108BD9-81ED-4DB2-BD59-A6C34878D82A}">
                    <a16:rowId xmlns:a16="http://schemas.microsoft.com/office/drawing/2014/main" val="10004"/>
                  </a:ext>
                </a:extLst>
              </a:tr>
              <a:tr h="370840">
                <a:tc>
                  <a:txBody>
                    <a:bodyPr/>
                    <a:lstStyle/>
                    <a:p>
                      <a:r>
                        <a:rPr lang="en-AU" dirty="0"/>
                        <a:t>Surveys of natural ecosystems</a:t>
                      </a:r>
                    </a:p>
                  </a:txBody>
                  <a:tcPr/>
                </a:tc>
                <a:tc>
                  <a:txBody>
                    <a:bodyPr/>
                    <a:lstStyle/>
                    <a:p>
                      <a:endParaRPr lang="en-AU"/>
                    </a:p>
                  </a:txBody>
                  <a:tcPr/>
                </a:tc>
                <a:extLst>
                  <a:ext uri="{0D108BD9-81ED-4DB2-BD59-A6C34878D82A}">
                    <a16:rowId xmlns:a16="http://schemas.microsoft.com/office/drawing/2014/main" val="10005"/>
                  </a:ext>
                </a:extLst>
              </a:tr>
              <a:tr h="370840">
                <a:tc>
                  <a:txBody>
                    <a:bodyPr/>
                    <a:lstStyle/>
                    <a:p>
                      <a:r>
                        <a:rPr lang="en-AU" dirty="0"/>
                        <a:t>Encourage recycling</a:t>
                      </a:r>
                    </a:p>
                  </a:txBody>
                  <a:tcPr/>
                </a:tc>
                <a:tc>
                  <a:txBody>
                    <a:bodyPr/>
                    <a:lstStyle/>
                    <a:p>
                      <a:endParaRPr lang="en-AU"/>
                    </a:p>
                  </a:txBody>
                  <a:tcPr/>
                </a:tc>
                <a:extLst>
                  <a:ext uri="{0D108BD9-81ED-4DB2-BD59-A6C34878D82A}">
                    <a16:rowId xmlns:a16="http://schemas.microsoft.com/office/drawing/2014/main" val="10006"/>
                  </a:ext>
                </a:extLst>
              </a:tr>
              <a:tr h="370840">
                <a:tc>
                  <a:txBody>
                    <a:bodyPr/>
                    <a:lstStyle/>
                    <a:p>
                      <a:r>
                        <a:rPr lang="en-AU" dirty="0"/>
                        <a:t>Provide bush corridors that link natural ecosystems</a:t>
                      </a:r>
                    </a:p>
                  </a:txBody>
                  <a:tcPr/>
                </a:tc>
                <a:tc>
                  <a:txBody>
                    <a:bodyPr/>
                    <a:lstStyle/>
                    <a:p>
                      <a:endParaRPr lang="en-AU"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29703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F64C1-1A9A-584E-818F-F52ED7595210}"/>
              </a:ext>
            </a:extLst>
          </p:cNvPr>
          <p:cNvSpPr>
            <a:spLocks noGrp="1"/>
          </p:cNvSpPr>
          <p:nvPr>
            <p:ph type="title"/>
          </p:nvPr>
        </p:nvSpPr>
        <p:spPr/>
        <p:txBody>
          <a:bodyPr/>
          <a:lstStyle/>
          <a:p>
            <a:r>
              <a:rPr lang="en-US" dirty="0"/>
              <a:t>After view the documentary…</a:t>
            </a:r>
          </a:p>
        </p:txBody>
      </p:sp>
      <p:sp>
        <p:nvSpPr>
          <p:cNvPr id="3" name="Content Placeholder 2">
            <a:extLst>
              <a:ext uri="{FF2B5EF4-FFF2-40B4-BE49-F238E27FC236}">
                <a16:creationId xmlns:a16="http://schemas.microsoft.com/office/drawing/2014/main" id="{C5C6F3E9-E94B-FE4B-B3AB-4F906D6A67CD}"/>
              </a:ext>
            </a:extLst>
          </p:cNvPr>
          <p:cNvSpPr>
            <a:spLocks noGrp="1"/>
          </p:cNvSpPr>
          <p:nvPr>
            <p:ph idx="1"/>
          </p:nvPr>
        </p:nvSpPr>
        <p:spPr>
          <a:xfrm>
            <a:off x="1115568" y="2351900"/>
            <a:ext cx="10168128" cy="3694176"/>
          </a:xfrm>
        </p:spPr>
        <p:txBody>
          <a:bodyPr>
            <a:normAutofit lnSpcReduction="10000"/>
          </a:bodyPr>
          <a:lstStyle/>
          <a:p>
            <a:pPr marL="0" indent="0">
              <a:buNone/>
            </a:pPr>
            <a:r>
              <a:rPr lang="en-US" dirty="0"/>
              <a:t>Fill the blanks</a:t>
            </a:r>
          </a:p>
          <a:p>
            <a:r>
              <a:rPr lang="en-US" dirty="0"/>
              <a:t>Extinction is a </a:t>
            </a:r>
            <a:r>
              <a:rPr lang="en-US" b="1" dirty="0">
                <a:solidFill>
                  <a:schemeClr val="accent3"/>
                </a:solidFill>
              </a:rPr>
              <a:t>natural</a:t>
            </a:r>
            <a:r>
              <a:rPr lang="en-US" dirty="0"/>
              <a:t> process</a:t>
            </a:r>
          </a:p>
          <a:p>
            <a:r>
              <a:rPr lang="en-US" b="1" dirty="0">
                <a:solidFill>
                  <a:schemeClr val="accent3"/>
                </a:solidFill>
              </a:rPr>
              <a:t>Background </a:t>
            </a:r>
            <a:r>
              <a:rPr lang="en-US" dirty="0"/>
              <a:t>extinction is the steady rate of turnover of species</a:t>
            </a:r>
          </a:p>
          <a:p>
            <a:r>
              <a:rPr lang="en-US" b="1" dirty="0">
                <a:solidFill>
                  <a:schemeClr val="accent3"/>
                </a:solidFill>
              </a:rPr>
              <a:t>Mass </a:t>
            </a:r>
            <a:r>
              <a:rPr lang="en-US" dirty="0"/>
              <a:t>extinction normally occurs as a result of a catastrophic geologic event</a:t>
            </a:r>
          </a:p>
          <a:p>
            <a:r>
              <a:rPr lang="en-US" b="1" dirty="0">
                <a:solidFill>
                  <a:schemeClr val="accent3"/>
                </a:solidFill>
              </a:rPr>
              <a:t>Human </a:t>
            </a:r>
            <a:r>
              <a:rPr lang="en-US" b="1" dirty="0" err="1">
                <a:solidFill>
                  <a:schemeClr val="accent3"/>
                </a:solidFill>
              </a:rPr>
              <a:t>activites</a:t>
            </a:r>
            <a:r>
              <a:rPr lang="en-US" b="1" dirty="0">
                <a:solidFill>
                  <a:schemeClr val="accent3"/>
                </a:solidFill>
              </a:rPr>
              <a:t> </a:t>
            </a:r>
            <a:r>
              <a:rPr lang="en-US" dirty="0"/>
              <a:t>contribute to extinction through the destruction of </a:t>
            </a:r>
            <a:r>
              <a:rPr lang="en-US" b="1" dirty="0">
                <a:solidFill>
                  <a:schemeClr val="accent3"/>
                </a:solidFill>
              </a:rPr>
              <a:t>habitat</a:t>
            </a:r>
            <a:r>
              <a:rPr lang="en-US" dirty="0"/>
              <a:t> and food sources, over-exploitation (hunting, food, medicine), pollution, </a:t>
            </a:r>
            <a:r>
              <a:rPr lang="en-US" b="1" dirty="0">
                <a:solidFill>
                  <a:schemeClr val="accent3"/>
                </a:solidFill>
              </a:rPr>
              <a:t>introduced species </a:t>
            </a:r>
            <a:r>
              <a:rPr lang="en-US" dirty="0"/>
              <a:t>and changed fire regimes</a:t>
            </a:r>
            <a:endParaRPr lang="en-US" b="1" dirty="0">
              <a:solidFill>
                <a:schemeClr val="accent3"/>
              </a:solidFill>
            </a:endParaRPr>
          </a:p>
        </p:txBody>
      </p:sp>
    </p:spTree>
    <p:extLst>
      <p:ext uri="{BB962C8B-B14F-4D97-AF65-F5344CB8AC3E}">
        <p14:creationId xmlns:p14="http://schemas.microsoft.com/office/powerpoint/2010/main" val="2761818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0AFE2-EC17-E642-A266-040EDDA9671F}"/>
              </a:ext>
            </a:extLst>
          </p:cNvPr>
          <p:cNvSpPr>
            <a:spLocks noGrp="1"/>
          </p:cNvSpPr>
          <p:nvPr>
            <p:ph type="title"/>
          </p:nvPr>
        </p:nvSpPr>
        <p:spPr/>
        <p:txBody>
          <a:bodyPr/>
          <a:lstStyle/>
          <a:p>
            <a:r>
              <a:rPr lang="en-US" dirty="0"/>
              <a:t>Extinction</a:t>
            </a:r>
          </a:p>
        </p:txBody>
      </p:sp>
      <p:sp>
        <p:nvSpPr>
          <p:cNvPr id="3" name="Content Placeholder 2">
            <a:extLst>
              <a:ext uri="{FF2B5EF4-FFF2-40B4-BE49-F238E27FC236}">
                <a16:creationId xmlns:a16="http://schemas.microsoft.com/office/drawing/2014/main" id="{1C73012D-1D22-A340-B3D2-6122211C546A}"/>
              </a:ext>
            </a:extLst>
          </p:cNvPr>
          <p:cNvSpPr>
            <a:spLocks noGrp="1"/>
          </p:cNvSpPr>
          <p:nvPr>
            <p:ph idx="1"/>
          </p:nvPr>
        </p:nvSpPr>
        <p:spPr>
          <a:xfrm>
            <a:off x="737195" y="2299348"/>
            <a:ext cx="10168128" cy="3694176"/>
          </a:xfrm>
        </p:spPr>
        <p:txBody>
          <a:bodyPr>
            <a:normAutofit fontScale="85000" lnSpcReduction="10000"/>
          </a:bodyPr>
          <a:lstStyle/>
          <a:p>
            <a:r>
              <a:rPr lang="en-US" dirty="0"/>
              <a:t>When a large-scale extinctions occur, not all species are lost</a:t>
            </a:r>
          </a:p>
          <a:p>
            <a:r>
              <a:rPr lang="en-US" dirty="0"/>
              <a:t>Some seem more at risk than others</a:t>
            </a:r>
          </a:p>
          <a:p>
            <a:endParaRPr lang="en-US" dirty="0"/>
          </a:p>
          <a:p>
            <a:pPr marL="0" indent="0">
              <a:buNone/>
            </a:pPr>
            <a:r>
              <a:rPr lang="en-AU" b="1" dirty="0"/>
              <a:t>Read the 2 articles on pages 1 and 2. Using a highlighter, highlight references to:</a:t>
            </a:r>
          </a:p>
          <a:p>
            <a:pPr marL="0" indent="0">
              <a:buNone/>
            </a:pPr>
            <a:endParaRPr lang="en-AU" dirty="0"/>
          </a:p>
          <a:p>
            <a:pPr lvl="1"/>
            <a:r>
              <a:rPr lang="en-AU" sz="2400" dirty="0"/>
              <a:t>Genetic diversity</a:t>
            </a:r>
          </a:p>
          <a:p>
            <a:pPr lvl="1"/>
            <a:r>
              <a:rPr lang="en-AU" sz="2400" dirty="0"/>
              <a:t>Extinction</a:t>
            </a:r>
          </a:p>
          <a:p>
            <a:pPr lvl="1"/>
            <a:r>
              <a:rPr lang="en-AU" sz="2400" dirty="0"/>
              <a:t>Population size/declines</a:t>
            </a:r>
          </a:p>
          <a:p>
            <a:pPr lvl="1"/>
            <a:r>
              <a:rPr lang="en-AU" sz="2400" dirty="0"/>
              <a:t>Conservation measures </a:t>
            </a:r>
          </a:p>
          <a:p>
            <a:pPr marL="0" indent="0">
              <a:buNone/>
            </a:pPr>
            <a:endParaRPr lang="en-US" dirty="0"/>
          </a:p>
        </p:txBody>
      </p:sp>
    </p:spTree>
    <p:extLst>
      <p:ext uri="{BB962C8B-B14F-4D97-AF65-F5344CB8AC3E}">
        <p14:creationId xmlns:p14="http://schemas.microsoft.com/office/powerpoint/2010/main" val="800813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57CB1-E2EC-AD46-860D-08D8E33E43D3}"/>
              </a:ext>
            </a:extLst>
          </p:cNvPr>
          <p:cNvSpPr>
            <a:spLocks noGrp="1"/>
          </p:cNvSpPr>
          <p:nvPr>
            <p:ph type="title"/>
          </p:nvPr>
        </p:nvSpPr>
        <p:spPr/>
        <p:txBody>
          <a:bodyPr/>
          <a:lstStyle/>
          <a:p>
            <a:r>
              <a:rPr lang="en-US" dirty="0"/>
              <a:t>After reading….</a:t>
            </a:r>
          </a:p>
        </p:txBody>
      </p:sp>
      <p:sp>
        <p:nvSpPr>
          <p:cNvPr id="3" name="Content Placeholder 2">
            <a:extLst>
              <a:ext uri="{FF2B5EF4-FFF2-40B4-BE49-F238E27FC236}">
                <a16:creationId xmlns:a16="http://schemas.microsoft.com/office/drawing/2014/main" id="{8F55EB93-16A1-AF4C-A551-5D81C2B8091F}"/>
              </a:ext>
            </a:extLst>
          </p:cNvPr>
          <p:cNvSpPr>
            <a:spLocks noGrp="1"/>
          </p:cNvSpPr>
          <p:nvPr>
            <p:ph idx="1"/>
          </p:nvPr>
        </p:nvSpPr>
        <p:spPr>
          <a:xfrm>
            <a:off x="411374" y="2236286"/>
            <a:ext cx="11549397" cy="3694176"/>
          </a:xfrm>
        </p:spPr>
        <p:txBody>
          <a:bodyPr>
            <a:noAutofit/>
          </a:bodyPr>
          <a:lstStyle/>
          <a:p>
            <a:pPr marL="457200" lvl="0" indent="-457200">
              <a:buFont typeface="+mj-lt"/>
              <a:buAutoNum type="arabicPeriod"/>
            </a:pPr>
            <a:r>
              <a:rPr lang="en-AU" sz="2000" dirty="0"/>
              <a:t>Complete the sentence below by filling the blank</a:t>
            </a:r>
          </a:p>
          <a:p>
            <a:pPr lvl="1"/>
            <a:r>
              <a:rPr lang="en-AU" dirty="0"/>
              <a:t>Populations with reduced </a:t>
            </a:r>
            <a:r>
              <a:rPr lang="en-AU" b="1" dirty="0">
                <a:solidFill>
                  <a:schemeClr val="accent3"/>
                </a:solidFill>
              </a:rPr>
              <a:t>genetic</a:t>
            </a:r>
            <a:r>
              <a:rPr lang="en-AU" dirty="0"/>
              <a:t> diversity are</a:t>
            </a:r>
            <a:r>
              <a:rPr lang="en-AU" b="1" dirty="0">
                <a:solidFill>
                  <a:schemeClr val="accent3"/>
                </a:solidFill>
              </a:rPr>
              <a:t> less  </a:t>
            </a:r>
            <a:r>
              <a:rPr lang="en-AU" dirty="0"/>
              <a:t>resistant to a changing environment</a:t>
            </a:r>
          </a:p>
          <a:p>
            <a:pPr marL="457200" lvl="0" indent="-457200">
              <a:buFont typeface="+mj-lt"/>
              <a:buAutoNum type="arabicPeriod"/>
            </a:pPr>
            <a:r>
              <a:rPr lang="en-AU" sz="2000" dirty="0"/>
              <a:t>What are the dangers of reduced genetic diversity?</a:t>
            </a:r>
          </a:p>
          <a:p>
            <a:pPr lvl="1"/>
            <a:r>
              <a:rPr lang="en-AU" dirty="0"/>
              <a:t>Reduced disease resistance, potential for adaptability decreases – less able to adapt in a changing environment</a:t>
            </a:r>
          </a:p>
          <a:p>
            <a:pPr marL="0" indent="0">
              <a:buNone/>
            </a:pPr>
            <a:r>
              <a:rPr lang="en-AU" sz="2000" b="1" dirty="0"/>
              <a:t> </a:t>
            </a:r>
            <a:endParaRPr lang="en-AU" sz="2000" dirty="0"/>
          </a:p>
          <a:p>
            <a:pPr marL="0" indent="0">
              <a:buNone/>
            </a:pPr>
            <a:endParaRPr lang="en-US" sz="2000" dirty="0"/>
          </a:p>
          <a:p>
            <a:pPr marL="457200" indent="-457200">
              <a:buFont typeface="+mj-lt"/>
              <a:buAutoNum type="arabicPeriod"/>
            </a:pPr>
            <a:endParaRPr lang="en-US" sz="2000" dirty="0"/>
          </a:p>
        </p:txBody>
      </p:sp>
    </p:spTree>
    <p:extLst>
      <p:ext uri="{BB962C8B-B14F-4D97-AF65-F5344CB8AC3E}">
        <p14:creationId xmlns:p14="http://schemas.microsoft.com/office/powerpoint/2010/main" val="1020608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4A7BD-415A-1641-80A4-8E504631780E}"/>
              </a:ext>
            </a:extLst>
          </p:cNvPr>
          <p:cNvSpPr>
            <a:spLocks noGrp="1"/>
          </p:cNvSpPr>
          <p:nvPr>
            <p:ph type="title"/>
          </p:nvPr>
        </p:nvSpPr>
        <p:spPr/>
        <p:txBody>
          <a:bodyPr/>
          <a:lstStyle/>
          <a:p>
            <a:r>
              <a:rPr lang="en-US" dirty="0"/>
              <a:t>After reading…</a:t>
            </a:r>
          </a:p>
        </p:txBody>
      </p:sp>
      <p:sp>
        <p:nvSpPr>
          <p:cNvPr id="3" name="Content Placeholder 2">
            <a:extLst>
              <a:ext uri="{FF2B5EF4-FFF2-40B4-BE49-F238E27FC236}">
                <a16:creationId xmlns:a16="http://schemas.microsoft.com/office/drawing/2014/main" id="{6081AA6E-18D6-5144-999D-6B8B47809A52}"/>
              </a:ext>
            </a:extLst>
          </p:cNvPr>
          <p:cNvSpPr>
            <a:spLocks noGrp="1"/>
          </p:cNvSpPr>
          <p:nvPr>
            <p:ph idx="1"/>
          </p:nvPr>
        </p:nvSpPr>
        <p:spPr>
          <a:xfrm>
            <a:off x="548007" y="2257308"/>
            <a:ext cx="11255109" cy="4259106"/>
          </a:xfrm>
        </p:spPr>
        <p:txBody>
          <a:bodyPr>
            <a:noAutofit/>
          </a:bodyPr>
          <a:lstStyle/>
          <a:p>
            <a:pPr marL="457200" lvl="0" indent="-457200">
              <a:lnSpc>
                <a:spcPct val="100000"/>
              </a:lnSpc>
              <a:buFont typeface="+mj-lt"/>
              <a:buAutoNum type="arabicPeriod" startAt="3"/>
            </a:pPr>
            <a:r>
              <a:rPr lang="en-AU" sz="2000" dirty="0"/>
              <a:t>Why is the decline in native species population a warning sign that extinction may be around the corner?</a:t>
            </a:r>
          </a:p>
          <a:p>
            <a:pPr lvl="1">
              <a:lnSpc>
                <a:spcPct val="100000"/>
              </a:lnSpc>
            </a:pPr>
            <a:r>
              <a:rPr lang="en-AU" dirty="0"/>
              <a:t>Genetic diversity decreases in smaller populations (gene pool is less genetically diverse), this will lead to more inbreeding. Less genetically diverse gene pool increases the risk of extinction as the population will be more susceptible to disease and less able to adapt to a changing environment</a:t>
            </a:r>
          </a:p>
          <a:p>
            <a:pPr marL="457200" lvl="0" indent="-457200">
              <a:lnSpc>
                <a:spcPct val="100000"/>
              </a:lnSpc>
              <a:buFont typeface="+mj-lt"/>
              <a:buAutoNum type="arabicPeriod" startAt="3"/>
            </a:pPr>
            <a:r>
              <a:rPr lang="en-AU" sz="2000" dirty="0"/>
              <a:t>Why have scientists decided to introduce a bandicoot from a healthy population in Tasmania into a declining population in Victoria?</a:t>
            </a:r>
          </a:p>
          <a:p>
            <a:pPr lvl="1">
              <a:lnSpc>
                <a:spcPct val="100000"/>
              </a:lnSpc>
            </a:pPr>
            <a:r>
              <a:rPr lang="en-AU" dirty="0"/>
              <a:t>Help increase diversity of the gene pool by increasing gene flow (the transfer of alleles that results from emigration, immigration and migration of individuals between populations)</a:t>
            </a:r>
          </a:p>
          <a:p>
            <a:pPr marL="0" indent="0">
              <a:lnSpc>
                <a:spcPct val="100000"/>
              </a:lnSpc>
              <a:buNone/>
            </a:pPr>
            <a:endParaRPr lang="en-US" sz="2000" dirty="0"/>
          </a:p>
        </p:txBody>
      </p:sp>
    </p:spTree>
    <p:extLst>
      <p:ext uri="{BB962C8B-B14F-4D97-AF65-F5344CB8AC3E}">
        <p14:creationId xmlns:p14="http://schemas.microsoft.com/office/powerpoint/2010/main" val="1710934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9B75E-B73A-724C-9207-BED9CCA59B92}"/>
              </a:ext>
            </a:extLst>
          </p:cNvPr>
          <p:cNvSpPr>
            <a:spLocks noGrp="1"/>
          </p:cNvSpPr>
          <p:nvPr>
            <p:ph type="title"/>
          </p:nvPr>
        </p:nvSpPr>
        <p:spPr/>
        <p:txBody>
          <a:bodyPr/>
          <a:lstStyle/>
          <a:p>
            <a:r>
              <a:rPr lang="en-US" dirty="0"/>
              <a:t>After reading…</a:t>
            </a:r>
          </a:p>
        </p:txBody>
      </p:sp>
      <p:sp>
        <p:nvSpPr>
          <p:cNvPr id="3" name="Content Placeholder 2">
            <a:extLst>
              <a:ext uri="{FF2B5EF4-FFF2-40B4-BE49-F238E27FC236}">
                <a16:creationId xmlns:a16="http://schemas.microsoft.com/office/drawing/2014/main" id="{9661CA84-892A-1B43-8C18-37156EA5F815}"/>
              </a:ext>
            </a:extLst>
          </p:cNvPr>
          <p:cNvSpPr>
            <a:spLocks noGrp="1"/>
          </p:cNvSpPr>
          <p:nvPr>
            <p:ph idx="1"/>
          </p:nvPr>
        </p:nvSpPr>
        <p:spPr>
          <a:xfrm>
            <a:off x="520997" y="2183735"/>
            <a:ext cx="11150005" cy="3694176"/>
          </a:xfrm>
        </p:spPr>
        <p:txBody>
          <a:bodyPr>
            <a:noAutofit/>
          </a:bodyPr>
          <a:lstStyle/>
          <a:p>
            <a:pPr marL="457200" lvl="0" indent="-457200">
              <a:buFont typeface="+mj-lt"/>
              <a:buAutoNum type="arabicPeriod" startAt="5"/>
            </a:pPr>
            <a:r>
              <a:rPr lang="en-AU" sz="2000" dirty="0"/>
              <a:t>Why is it important that the bandicoots are released into a fenced habitat free of foxes and rabbits?</a:t>
            </a:r>
          </a:p>
          <a:p>
            <a:pPr lvl="1"/>
            <a:r>
              <a:rPr lang="en-AU" dirty="0"/>
              <a:t>So will not be predated on by foxes and will have no competition from rabbits for habitat or food resources</a:t>
            </a:r>
          </a:p>
          <a:p>
            <a:pPr marL="457200" lvl="0" indent="-457200">
              <a:buFont typeface="+mj-lt"/>
              <a:buAutoNum type="arabicPeriod" startAt="5"/>
            </a:pPr>
            <a:r>
              <a:rPr lang="en-AU" sz="2000" dirty="0"/>
              <a:t>What other considerations would need to be taken into account before releasing the bandicoots into the fenced habitat?</a:t>
            </a:r>
          </a:p>
          <a:p>
            <a:pPr lvl="1"/>
            <a:r>
              <a:rPr lang="en-AU" dirty="0"/>
              <a:t>Food sources, habitat (appropriate for burrowing), size of the enclosure large enough</a:t>
            </a:r>
          </a:p>
          <a:p>
            <a:pPr marL="457200" lvl="0" indent="-457200">
              <a:buFont typeface="+mj-lt"/>
              <a:buAutoNum type="arabicPeriod" startAt="5"/>
            </a:pPr>
            <a:r>
              <a:rPr lang="en-AU" sz="2000" dirty="0"/>
              <a:t>What Biotechnology tools do you think would be useful to investigate the genetic diversity of a threatened  species?</a:t>
            </a:r>
          </a:p>
          <a:p>
            <a:pPr lvl="1"/>
            <a:r>
              <a:rPr lang="en-AU" dirty="0"/>
              <a:t>DNA extraction, PCR to amplify small samples of DNA, </a:t>
            </a:r>
            <a:r>
              <a:rPr lang="en-AU" dirty="0" err="1"/>
              <a:t>resistriction</a:t>
            </a:r>
            <a:r>
              <a:rPr lang="en-AU" dirty="0"/>
              <a:t> enzymes to create STR’s, Gel electrophoresis  to create a DNA profile. </a:t>
            </a:r>
          </a:p>
          <a:p>
            <a:endParaRPr lang="en-US" sz="2000" dirty="0"/>
          </a:p>
        </p:txBody>
      </p:sp>
    </p:spTree>
    <p:extLst>
      <p:ext uri="{BB962C8B-B14F-4D97-AF65-F5344CB8AC3E}">
        <p14:creationId xmlns:p14="http://schemas.microsoft.com/office/powerpoint/2010/main" val="3390921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959E1-ADD3-FC47-B033-10835C916A8B}"/>
              </a:ext>
            </a:extLst>
          </p:cNvPr>
          <p:cNvSpPr>
            <a:spLocks noGrp="1"/>
          </p:cNvSpPr>
          <p:nvPr>
            <p:ph type="title"/>
          </p:nvPr>
        </p:nvSpPr>
        <p:spPr/>
        <p:txBody>
          <a:bodyPr/>
          <a:lstStyle/>
          <a:p>
            <a:r>
              <a:rPr lang="en-US" dirty="0"/>
              <a:t>Reduced genetic diversity</a:t>
            </a:r>
          </a:p>
        </p:txBody>
      </p:sp>
      <p:sp>
        <p:nvSpPr>
          <p:cNvPr id="3" name="Content Placeholder 2">
            <a:extLst>
              <a:ext uri="{FF2B5EF4-FFF2-40B4-BE49-F238E27FC236}">
                <a16:creationId xmlns:a16="http://schemas.microsoft.com/office/drawing/2014/main" id="{F0C8B6CA-97EE-3E4C-BBCB-7AC64E4B5C72}"/>
              </a:ext>
            </a:extLst>
          </p:cNvPr>
          <p:cNvSpPr>
            <a:spLocks noGrp="1"/>
          </p:cNvSpPr>
          <p:nvPr>
            <p:ph idx="1"/>
          </p:nvPr>
        </p:nvSpPr>
        <p:spPr>
          <a:xfrm>
            <a:off x="287222" y="2442224"/>
            <a:ext cx="7285153" cy="3694176"/>
          </a:xfrm>
        </p:spPr>
        <p:txBody>
          <a:bodyPr>
            <a:normAutofit fontScale="85000" lnSpcReduction="10000"/>
          </a:bodyPr>
          <a:lstStyle/>
          <a:p>
            <a:r>
              <a:rPr lang="en-AU" dirty="0"/>
              <a:t>Reduced genetic diversity can be caused by a bottlenecking event in the population</a:t>
            </a:r>
          </a:p>
          <a:p>
            <a:r>
              <a:rPr lang="en-AU" dirty="0"/>
              <a:t>Effects of genetic drift (a change in the gene pool of a population as a result of chance) are largest in small populations </a:t>
            </a:r>
          </a:p>
          <a:p>
            <a:r>
              <a:rPr lang="en-AU" dirty="0"/>
              <a:t>After a bottlenecking event the new, very much reduced population with limited genetic diversity will be the founders of a larger population</a:t>
            </a:r>
          </a:p>
          <a:p>
            <a:r>
              <a:rPr lang="en-AU" dirty="0"/>
              <a:t>For example: rescuing critically endangered populations using very few breeding pairs. For this reason </a:t>
            </a:r>
          </a:p>
          <a:p>
            <a:endParaRPr lang="en-US" dirty="0"/>
          </a:p>
        </p:txBody>
      </p:sp>
      <p:pic>
        <p:nvPicPr>
          <p:cNvPr id="4" name="Picture 3" descr="Image result for extinction vortex of small populations">
            <a:extLst>
              <a:ext uri="{FF2B5EF4-FFF2-40B4-BE49-F238E27FC236}">
                <a16:creationId xmlns:a16="http://schemas.microsoft.com/office/drawing/2014/main" id="{8E6CA52B-9B2F-354D-895B-0D4952870DD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358062" y="2657476"/>
            <a:ext cx="4672011" cy="3240330"/>
          </a:xfrm>
          <a:prstGeom prst="rect">
            <a:avLst/>
          </a:prstGeom>
          <a:noFill/>
          <a:ln>
            <a:noFill/>
          </a:ln>
        </p:spPr>
      </p:pic>
    </p:spTree>
    <p:extLst>
      <p:ext uri="{BB962C8B-B14F-4D97-AF65-F5344CB8AC3E}">
        <p14:creationId xmlns:p14="http://schemas.microsoft.com/office/powerpoint/2010/main" val="4090190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25BD3-6E2F-774E-91C8-2BF0A8B62023}"/>
              </a:ext>
            </a:extLst>
          </p:cNvPr>
          <p:cNvSpPr>
            <a:spLocks noGrp="1"/>
          </p:cNvSpPr>
          <p:nvPr>
            <p:ph type="title"/>
          </p:nvPr>
        </p:nvSpPr>
        <p:spPr/>
        <p:txBody>
          <a:bodyPr/>
          <a:lstStyle/>
          <a:p>
            <a:r>
              <a:rPr lang="en-US" dirty="0"/>
              <a:t>Extinction </a:t>
            </a:r>
          </a:p>
        </p:txBody>
      </p:sp>
      <p:sp>
        <p:nvSpPr>
          <p:cNvPr id="3" name="Content Placeholder 2">
            <a:extLst>
              <a:ext uri="{FF2B5EF4-FFF2-40B4-BE49-F238E27FC236}">
                <a16:creationId xmlns:a16="http://schemas.microsoft.com/office/drawing/2014/main" id="{A0531647-39FE-6B4E-B709-5B33C076CEC1}"/>
              </a:ext>
            </a:extLst>
          </p:cNvPr>
          <p:cNvSpPr>
            <a:spLocks noGrp="1"/>
          </p:cNvSpPr>
          <p:nvPr>
            <p:ph idx="1"/>
          </p:nvPr>
        </p:nvSpPr>
        <p:spPr/>
        <p:txBody>
          <a:bodyPr/>
          <a:lstStyle/>
          <a:p>
            <a:endParaRPr lang="en-US"/>
          </a:p>
        </p:txBody>
      </p:sp>
      <p:pic>
        <p:nvPicPr>
          <p:cNvPr id="4" name="Picture 3" descr="Image result for extinction vortex of small populations">
            <a:extLst>
              <a:ext uri="{FF2B5EF4-FFF2-40B4-BE49-F238E27FC236}">
                <a16:creationId xmlns:a16="http://schemas.microsoft.com/office/drawing/2014/main" id="{1F2447BD-1B46-A247-8BC0-4A4B10FF1F43}"/>
              </a:ext>
            </a:extLst>
          </p:cNvPr>
          <p:cNvPicPr/>
          <p:nvPr/>
        </p:nvPicPr>
        <p:blipFill rotWithShape="1">
          <a:blip r:embed="rId2">
            <a:extLst>
              <a:ext uri="{28A0092B-C50C-407E-A947-70E740481C1C}">
                <a14:useLocalDpi xmlns:a14="http://schemas.microsoft.com/office/drawing/2010/main" val="0"/>
              </a:ext>
            </a:extLst>
          </a:blip>
          <a:srcRect t="6888"/>
          <a:stretch/>
        </p:blipFill>
        <p:spPr bwMode="auto">
          <a:xfrm>
            <a:off x="3070669" y="2215135"/>
            <a:ext cx="6257925" cy="4642865"/>
          </a:xfrm>
          <a:prstGeom prst="rect">
            <a:avLst/>
          </a:prstGeom>
          <a:noFill/>
          <a:ln>
            <a:noFill/>
          </a:ln>
        </p:spPr>
      </p:pic>
    </p:spTree>
    <p:extLst>
      <p:ext uri="{BB962C8B-B14F-4D97-AF65-F5344CB8AC3E}">
        <p14:creationId xmlns:p14="http://schemas.microsoft.com/office/powerpoint/2010/main" val="3792622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C51AC-E15C-B641-9372-DD6C9E0BECD1}"/>
              </a:ext>
            </a:extLst>
          </p:cNvPr>
          <p:cNvSpPr>
            <a:spLocks noGrp="1"/>
          </p:cNvSpPr>
          <p:nvPr>
            <p:ph type="title"/>
          </p:nvPr>
        </p:nvSpPr>
        <p:spPr/>
        <p:txBody>
          <a:bodyPr/>
          <a:lstStyle/>
          <a:p>
            <a:r>
              <a:rPr lang="en-US" dirty="0"/>
              <a:t>Extinction </a:t>
            </a:r>
          </a:p>
        </p:txBody>
      </p:sp>
      <p:pic>
        <p:nvPicPr>
          <p:cNvPr id="4" name="Picture 3" descr="Image result for extinction vortex of small populations">
            <a:extLst>
              <a:ext uri="{FF2B5EF4-FFF2-40B4-BE49-F238E27FC236}">
                <a16:creationId xmlns:a16="http://schemas.microsoft.com/office/drawing/2014/main" id="{FD6E289E-7F1B-0241-8F04-310DC24482A3}"/>
              </a:ext>
            </a:extLst>
          </p:cNvPr>
          <p:cNvPicPr/>
          <p:nvPr/>
        </p:nvPicPr>
        <p:blipFill rotWithShape="1">
          <a:blip r:embed="rId2" cstate="print">
            <a:extLst>
              <a:ext uri="{28A0092B-C50C-407E-A947-70E740481C1C}">
                <a14:useLocalDpi xmlns:a14="http://schemas.microsoft.com/office/drawing/2010/main" val="0"/>
              </a:ext>
            </a:extLst>
          </a:blip>
          <a:srcRect b="16012"/>
          <a:stretch/>
        </p:blipFill>
        <p:spPr bwMode="auto">
          <a:xfrm>
            <a:off x="2833851" y="2264729"/>
            <a:ext cx="5872163" cy="4421821"/>
          </a:xfrm>
          <a:prstGeom prst="rect">
            <a:avLst/>
          </a:prstGeom>
          <a:noFill/>
          <a:ln>
            <a:noFill/>
          </a:ln>
        </p:spPr>
      </p:pic>
    </p:spTree>
    <p:extLst>
      <p:ext uri="{BB962C8B-B14F-4D97-AF65-F5344CB8AC3E}">
        <p14:creationId xmlns:p14="http://schemas.microsoft.com/office/powerpoint/2010/main" val="1648537659"/>
      </p:ext>
    </p:extLst>
  </p:cSld>
  <p:clrMapOvr>
    <a:masterClrMapping/>
  </p:clrMapOvr>
</p:sld>
</file>

<file path=ppt/theme/theme1.xml><?xml version="1.0" encoding="utf-8"?>
<a:theme xmlns:a="http://schemas.openxmlformats.org/drawingml/2006/main" name="AccentBoxVTI">
  <a:themeElements>
    <a:clrScheme name="AccentBoxVTI">
      <a:dk1>
        <a:srgbClr val="000000"/>
      </a:dk1>
      <a:lt1>
        <a:sysClr val="window" lastClr="FFFFFF"/>
      </a:lt1>
      <a:dk2>
        <a:srgbClr val="262626"/>
      </a:dk2>
      <a:lt2>
        <a:srgbClr val="FFFFFF"/>
      </a:lt2>
      <a:accent1>
        <a:srgbClr val="F5A700"/>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Avenir">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otalTime>129</TotalTime>
  <Words>943</Words>
  <Application>Microsoft Office PowerPoint</Application>
  <PresentationFormat>Widescreen</PresentationFormat>
  <Paragraphs>107</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Neue Haas Grotesk Text Pro</vt:lpstr>
      <vt:lpstr>AccentBoxVTI</vt:lpstr>
      <vt:lpstr>Extinction yr 12 atar biology</vt:lpstr>
      <vt:lpstr>After view the documentary…</vt:lpstr>
      <vt:lpstr>Extinction</vt:lpstr>
      <vt:lpstr>After reading….</vt:lpstr>
      <vt:lpstr>After reading…</vt:lpstr>
      <vt:lpstr>After reading…</vt:lpstr>
      <vt:lpstr>Reduced genetic diversity</vt:lpstr>
      <vt:lpstr>Extinction </vt:lpstr>
      <vt:lpstr>Extinction </vt:lpstr>
      <vt:lpstr>Characteristics of a viable population</vt:lpstr>
      <vt:lpstr>Conservation planning for species at risk of extinction </vt:lpstr>
      <vt:lpstr>Biogeography </vt:lpstr>
      <vt:lpstr>Reproductive behaviour</vt:lpstr>
      <vt:lpstr>Population dynamics</vt:lpstr>
      <vt:lpstr>Genetic strategies to maintain genetic diversity</vt:lpstr>
      <vt:lpstr>Environmental Strategies</vt:lpstr>
      <vt:lpstr>Management Strategies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Extinction yr 12 atar biology</dc:title>
  <dc:creator>RAYNER Elizabeth [Rossmoyne Senior High School]</dc:creator>
  <cp:lastModifiedBy>RAYNER Elizabeth [Rossmoyne Senior High School]</cp:lastModifiedBy>
  <cp:revision>1</cp:revision>
  <dcterms:created xsi:type="dcterms:W3CDTF">2022-05-07T01:50:28Z</dcterms:created>
  <dcterms:modified xsi:type="dcterms:W3CDTF">2022-05-09T01:01:09Z</dcterms:modified>
</cp:coreProperties>
</file>